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4" r:id="rId28"/>
    <p:sldId id="281" r:id="rId29"/>
    <p:sldId id="282" r:id="rId30"/>
    <p:sldId id="283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6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mlscript.com/Develop/Resourc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avvy.wordpress.com/2015/07/22/biml-for-a-type-1-slowly-changing-dimension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Free - everybody loves free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Quick Reference: Biml Extensions </a:t>
            </a:r>
            <a:r>
              <a:rPr u="sng">
                <a:hlinkClick r:id="rId3"/>
              </a:rPr>
              <a:t>http://bimlscript.com/Develop/Resources</a:t>
            </a:r>
            <a:r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>
                <a:hlinkClick r:id="rId3"/>
              </a:rPr>
              <a:t>https://datasavvy.wordpress.com/2015/07/22/biml-for-a-type-1-slowly-changing-dimension/</a:t>
            </a:r>
            <a:r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974714" y="1847946"/>
            <a:ext cx="11044014" cy="1078134"/>
          </a:xfrm>
          <a:prstGeom prst="rect">
            <a:avLst/>
          </a:prstGeom>
          <a:effectLst>
            <a:outerShdw blurRad="25400" dir="17880000" rotWithShape="0">
              <a:srgbClr val="000000">
                <a:alpha val="46000"/>
              </a:srgbClr>
            </a:outerShdw>
          </a:effectLst>
        </p:spPr>
        <p:txBody>
          <a:bodyPr lIns="48767" tIns="48767" rIns="48767" bIns="48767"/>
          <a:lstStyle>
            <a:lvl1pPr defTabSz="457200">
              <a:defRPr sz="5600" b="0">
                <a:ln w="13335"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12700" dist="25400" dir="14640000" rotWithShape="0">
                    <a:srgbClr val="000000">
                      <a:alpha val="30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1214944" y="7539058"/>
            <a:ext cx="803783" cy="300737"/>
          </a:xfrm>
          <a:prstGeom prst="rect">
            <a:avLst/>
          </a:prstGeom>
        </p:spPr>
        <p:txBody>
          <a:bodyPr wrap="square" lIns="48767" tIns="48767" rIns="48767" bIns="48767" anchor="ctr"/>
          <a:lstStyle>
            <a:lvl1pPr algn="r" defTabSz="914400">
              <a:defRPr sz="1400">
                <a:solidFill>
                  <a:srgbClr val="F2F2F2"/>
                </a:solidFill>
                <a:effectLst>
                  <a:outerShdw blurRad="50800" dist="38100" dir="2700000" rotWithShape="0">
                    <a:srgbClr val="000000">
                      <a:alpha val="43000"/>
                    </a:srgbClr>
                  </a:outerShdw>
                </a:effectLst>
                <a:latin typeface="Calisto MT"/>
                <a:ea typeface="Calisto MT"/>
                <a:cs typeface="Calisto MT"/>
                <a:sym typeface="Calisto M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5021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300437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95065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60087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6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arigence.com/Forums?forumName=Biml" TargetMode="External"/><Relationship Id="rId2" Type="http://schemas.openxmlformats.org/officeDocument/2006/relationships/hyperlink" Target="http://bimlscript.com/Develop/Resourc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ackoverflow.com/questions/tagged/biml?sort=newest&amp;pageSize=5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articles/BIML/10055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qlservercentral.com/articles/Stairway+Series/100585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reevessmith.wordpress.com/" TargetMode="External"/><Relationship Id="rId3" Type="http://schemas.openxmlformats.org/officeDocument/2006/relationships/hyperlink" Target="http://andyleonard.net/" TargetMode="External"/><Relationship Id="rId7" Type="http://schemas.openxmlformats.org/officeDocument/2006/relationships/hyperlink" Target="http://www.cathrinewilhelmsen.net/" TargetMode="External"/><Relationship Id="rId2" Type="http://schemas.openxmlformats.org/officeDocument/2006/relationships/hyperlink" Target="http://varigence.com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log.in2bi.com/" TargetMode="External"/><Relationship Id="rId11" Type="http://schemas.openxmlformats.org/officeDocument/2006/relationships/hyperlink" Target="https://www.solisyon.de/" TargetMode="External"/><Relationship Id="rId5" Type="http://schemas.openxmlformats.org/officeDocument/2006/relationships/hyperlink" Target="http://www.made2mentor.com/" TargetMode="External"/><Relationship Id="rId10" Type="http://schemas.openxmlformats.org/officeDocument/2006/relationships/hyperlink" Target="http://datasavvy.wordpress.com/" TargetMode="External"/><Relationship Id="rId4" Type="http://schemas.openxmlformats.org/officeDocument/2006/relationships/hyperlink" Target="http://www.timmitchell.net/" TargetMode="External"/><Relationship Id="rId9" Type="http://schemas.openxmlformats.org/officeDocument/2006/relationships/hyperlink" Target="http://bimlscript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illfellows.net/" TargetMode="External"/><Relationship Id="rId2" Type="http://schemas.openxmlformats.org/officeDocument/2006/relationships/hyperlink" Target="mailto:bill.fellows@g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443/EventHome.aspx" TargetMode="External"/><Relationship Id="rId2" Type="http://schemas.openxmlformats.org/officeDocument/2006/relationships/hyperlink" Target="http://www.sqlsaturday.com/548/EventHome.aspx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log.billfellows.net/" TargetMode="External"/><Relationship Id="rId4" Type="http://schemas.openxmlformats.org/officeDocument/2006/relationships/hyperlink" Target="mailto:bill.fellows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 with Biml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more SSIS with fewer clicks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Hello world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1049569" y="3929987"/>
            <a:ext cx="1510602" cy="143657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biml</a:t>
            </a:r>
          </a:p>
        </p:txBody>
      </p:sp>
      <p:sp>
        <p:nvSpPr>
          <p:cNvPr id="161" name="Shape 161"/>
          <p:cNvSpPr/>
          <p:nvPr/>
        </p:nvSpPr>
        <p:spPr>
          <a:xfrm>
            <a:off x="4813300" y="3657601"/>
            <a:ext cx="2235200" cy="1989778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BimlEngine</a:t>
            </a:r>
            <a:endParaRPr dirty="0"/>
          </a:p>
        </p:txBody>
      </p:sp>
      <p:grpSp>
        <p:nvGrpSpPr>
          <p:cNvPr id="168" name="Group 168"/>
          <p:cNvGrpSpPr/>
          <p:nvPr/>
        </p:nvGrpSpPr>
        <p:grpSpPr>
          <a:xfrm>
            <a:off x="9422010" y="1992092"/>
            <a:ext cx="1991805" cy="5312360"/>
            <a:chOff x="0" y="0"/>
            <a:chExt cx="1991803" cy="5312358"/>
          </a:xfrm>
        </p:grpSpPr>
        <p:sp>
          <p:nvSpPr>
            <p:cNvPr id="162" name="Shape 162"/>
            <p:cNvSpPr/>
            <p:nvPr/>
          </p:nvSpPr>
          <p:spPr>
            <a:xfrm>
              <a:off x="0" y="0"/>
              <a:ext cx="1991804" cy="65924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schema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885818"/>
              <a:ext cx="1991804" cy="65924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table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0" y="1771637"/>
              <a:ext cx="1991804" cy="65924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fact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0" y="2657456"/>
              <a:ext cx="1991804" cy="65924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schema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0" y="3655286"/>
              <a:ext cx="1991804" cy="65924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ssis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0" y="4653115"/>
              <a:ext cx="1991804" cy="65924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cubes</a:t>
              </a:r>
            </a:p>
          </p:txBody>
        </p:sp>
      </p:grpSp>
      <p:pic>
        <p:nvPicPr>
          <p:cNvPr id="169" name="Picture 168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5235" y="4472155"/>
            <a:ext cx="2208065" cy="352234"/>
          </a:xfrm>
          <a:prstGeom prst="rect">
            <a:avLst/>
          </a:prstGeom>
        </p:spPr>
      </p:pic>
      <p:pic>
        <p:nvPicPr>
          <p:cNvPr id="171" name="Picture 170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6810" y="4472155"/>
            <a:ext cx="2080856" cy="352234"/>
          </a:xfrm>
          <a:prstGeom prst="rect">
            <a:avLst/>
          </a:prstGeom>
        </p:spPr>
      </p:pic>
      <p:sp>
        <p:nvSpPr>
          <p:cNvPr id="173" name="Shape 173"/>
          <p:cNvSpPr/>
          <p:nvPr/>
        </p:nvSpPr>
        <p:spPr>
          <a:xfrm>
            <a:off x="3459718" y="5828950"/>
            <a:ext cx="5294131" cy="659244"/>
          </a:xfrm>
          <a:prstGeom prst="rect">
            <a:avLst/>
          </a:prstGeom>
          <a:gradFill>
            <a:gsLst>
              <a:gs pos="0">
                <a:srgbClr val="FBFBFB">
                  <a:alpha val="80000"/>
                </a:srgbClr>
              </a:gs>
              <a:gs pos="100000">
                <a:srgbClr val="BEBEBE">
                  <a:alpha val="80000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t>Bids Helper/BimlExpress</a:t>
            </a:r>
          </a:p>
        </p:txBody>
      </p:sp>
      <p:sp>
        <p:nvSpPr>
          <p:cNvPr id="174" name="Shape 174"/>
          <p:cNvSpPr/>
          <p:nvPr/>
        </p:nvSpPr>
        <p:spPr>
          <a:xfrm>
            <a:off x="3354212" y="2808350"/>
            <a:ext cx="5294131" cy="659245"/>
          </a:xfrm>
          <a:prstGeom prst="rect">
            <a:avLst/>
          </a:prstGeom>
          <a:gradFill>
            <a:gsLst>
              <a:gs pos="0">
                <a:srgbClr val="FBFBFB">
                  <a:alpha val="80000"/>
                </a:srgbClr>
              </a:gs>
              <a:gs pos="100000">
                <a:srgbClr val="BEBEBE">
                  <a:alpha val="80000"/>
                </a:srgb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t>Mist (Biml Studio)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Data Flow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xfrm>
            <a:off x="762000" y="1811135"/>
            <a:ext cx="11480800" cy="75791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BasicDataFlow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ConstraintMode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Linear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Variables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Variable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RowCountNew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DataType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Int32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Namespace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Variable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Variables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DFT Basic Dataflow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Transformations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OleDbSource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OLE_SRC Demo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 ConnectionName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AdventureWorks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DirectInput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SELECT SC.CurrencyCode, SC.Name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FROM Sales.Currency AS SC;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DirectInput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OleDbSource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RowCount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CNT New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VariableName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User.RowCountNew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OleDbDestination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OLE_DST RAW_SalesCurrency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ConnectionName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TypeMoreClickLessLocal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KeepIdentity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TableLock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UseFastLoadIfAvailable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                   KeepNulls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ExternalTableOutput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[RAW].[SalesCurrency]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Columns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SourceColumn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CurrencyCode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TargetColumn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CurrencyCode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/&gt;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SourceColumn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TargetColumn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CurrencyName</a:t>
            </a:r>
            <a:r>
              <a:rPr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Columns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OleDbDestination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Transformations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914400">
              <a:spcBef>
                <a:spcPts val="0"/>
              </a:spcBef>
              <a:buSzTx/>
              <a:buNone/>
              <a:defRPr sz="15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Data Flow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 World Biml</a:t>
            </a:r>
          </a:p>
        </p:txBody>
      </p:sp>
      <p:pic>
        <p:nvPicPr>
          <p:cNvPr id="18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284" y="2142668"/>
            <a:ext cx="3148232" cy="6916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Lookups</a:t>
            </a:r>
          </a:p>
          <a:p>
            <a:r>
              <a:t>Conditional splits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Pathing and other oddities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BimlScript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Biml</a:t>
            </a:r>
            <a:r>
              <a:rPr dirty="0"/>
              <a:t> + .NET Scripting</a:t>
            </a:r>
          </a:p>
          <a:p>
            <a:r>
              <a:rPr dirty="0"/>
              <a:t>Classic ASP for </a:t>
            </a:r>
            <a:r>
              <a:rPr dirty="0" err="1"/>
              <a:t>Biml</a:t>
            </a:r>
            <a:endParaRPr dirty="0"/>
          </a:p>
          <a:p>
            <a:r>
              <a:rPr dirty="0" err="1"/>
              <a:t>BimlExpress</a:t>
            </a:r>
            <a:r>
              <a:rPr lang="en-US" dirty="0"/>
              <a:t> (BIDS Helper was predecessor)</a:t>
            </a:r>
            <a:endParaRPr dirty="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Beware Copy &amp; Paste (before)</a:t>
            </a:r>
          </a:p>
        </p:txBody>
      </p:sp>
      <p:sp>
        <p:nvSpPr>
          <p:cNvPr id="194" name="Shape 194"/>
          <p:cNvSpPr/>
          <p:nvPr/>
        </p:nvSpPr>
        <p:spPr>
          <a:xfrm>
            <a:off x="654883" y="3462528"/>
            <a:ext cx="11363846" cy="466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xmlns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http://schemas.varigence.com/biml.xsd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++)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MyPackage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            ConstraintMode="Linear"&gt;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My Dataflow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  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Beware Copy &amp; Paste (after)</a:t>
            </a:r>
          </a:p>
        </p:txBody>
      </p:sp>
      <p:sp>
        <p:nvSpPr>
          <p:cNvPr id="197" name="Shape 197"/>
          <p:cNvSpPr/>
          <p:nvPr/>
        </p:nvSpPr>
        <p:spPr>
          <a:xfrm>
            <a:off x="654883" y="3462528"/>
            <a:ext cx="11363846" cy="4668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xmlns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http://schemas.varigence.com/biml.xsd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&lt;=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++)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MyPackage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" ConstraintMode="Linear"&gt;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839496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My Dataflow</a:t>
            </a:r>
            <a:r>
              <a:rPr>
                <a:solidFill>
                  <a:srgbClr val="586E7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Dataflow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Tasks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>
                <a:solidFill>
                  <a:srgbClr val="CB4B1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83949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l" defTabSz="914400">
              <a:defRPr sz="2400">
                <a:solidFill>
                  <a:srgbClr val="FFFFFF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101.gif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226299" y="4527550"/>
            <a:ext cx="4445001" cy="2501900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am I?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Bill Fellows</a:t>
            </a:r>
          </a:p>
          <a:p>
            <a:r>
              <a:rPr dirty="0"/>
              <a:t>Database developer</a:t>
            </a:r>
          </a:p>
          <a:p>
            <a:r>
              <a:rPr dirty="0"/>
              <a:t>1</a:t>
            </a:r>
            <a:r>
              <a:rPr lang="en-US" dirty="0"/>
              <a:t>4</a:t>
            </a:r>
            <a:r>
              <a:rPr dirty="0"/>
              <a:t> years SSIS</a:t>
            </a:r>
          </a:p>
          <a:p>
            <a:r>
              <a:rPr dirty="0"/>
              <a:t>Lazy</a:t>
            </a:r>
          </a:p>
          <a:p>
            <a:r>
              <a:rPr dirty="0"/>
              <a:t>BI Consultant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Includes</a:t>
            </a:r>
          </a:p>
        </p:txBody>
      </p:sp>
      <p:sp>
        <p:nvSpPr>
          <p:cNvPr id="200" name="Shape 2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&lt;#@ include file="inc_Connections.biml" #&gt;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Useful bimlscript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GetTableSql</a:t>
            </a:r>
          </a:p>
          <a:p>
            <a:r>
              <a:t>ExternalDataAccess.GetDataTable</a:t>
            </a:r>
          </a:p>
          <a:p>
            <a:r>
              <a:t>CallBimlScript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BimlStudio</a:t>
            </a:r>
            <a:r>
              <a:rPr lang="en-US" dirty="0"/>
              <a:t>/</a:t>
            </a:r>
            <a:r>
              <a:rPr dirty="0"/>
              <a:t>Mist only</a:t>
            </a:r>
          </a:p>
        </p:txBody>
      </p:sp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Transformers</a:t>
            </a:r>
          </a:p>
          <a:p>
            <a:r>
              <a:rPr lang="en-US" dirty="0"/>
              <a:t>Enterprise Edition tasks/components</a:t>
            </a:r>
            <a:endParaRPr dirty="0"/>
          </a:p>
          <a:p>
            <a:r>
              <a:rPr dirty="0"/>
              <a:t>Cubes</a:t>
            </a:r>
          </a:p>
          <a:p>
            <a:r>
              <a:rPr dirty="0"/>
              <a:t>CI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BimlScript Resources </a:t>
            </a:r>
            <a:r>
              <a:rPr u="sng">
                <a:hlinkClick r:id="rId2"/>
              </a:rPr>
              <a:t>http://bimlscript.com/Develop/Resources</a:t>
            </a:r>
            <a:r>
              <a:t> </a:t>
            </a:r>
          </a:p>
          <a:p>
            <a:r>
              <a:t>Biml Forum </a:t>
            </a:r>
            <a:r>
              <a:rPr u="sng">
                <a:hlinkClick r:id="rId3"/>
              </a:rPr>
              <a:t>http://www.varigence.com/Forums?forumName=Biml</a:t>
            </a:r>
            <a:r>
              <a:t> </a:t>
            </a:r>
          </a:p>
          <a:p>
            <a:r>
              <a:t>StackExchange </a:t>
            </a:r>
            <a:r>
              <a:rPr u="sng">
                <a:hlinkClick r:id="rId4"/>
              </a:rPr>
              <a:t>http://stackoverflow.com/questions/tagged/biml?sort=newest&amp;pageSize=50</a:t>
            </a:r>
            <a:r>
              <a:t> 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biml resources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t>Stairway to Biml </a:t>
            </a:r>
            <a:r>
              <a:rPr u="sng">
                <a:hlinkClick r:id="rId3"/>
              </a:rPr>
              <a:t>http://www.sqlservercentral.com/articles/BIML/100552/</a:t>
            </a:r>
            <a:r>
              <a:t> 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t>http://www.sqlservercentral.com/articles/Stairway+Series/100585/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t>Stairway to Biml  http://www.sqlservercentral.com/stairway/100550/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t>What is Biml? - Level 1  http://www.sqlservercentral.com/articles/BIML/100552/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t>Biml Basics - Level 2 </a:t>
            </a:r>
            <a:r>
              <a:rPr u="sng">
                <a:hlinkClick r:id="rId4"/>
              </a:rPr>
              <a:t>http://www.sqlservercentral.com/articles/Stairway+Series/100585/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Table 218"/>
          <p:cNvGraphicFramePr/>
          <p:nvPr>
            <p:extLst>
              <p:ext uri="{D42A27DB-BD31-4B8C-83A1-F6EECF244321}">
                <p14:modId xmlns:p14="http://schemas.microsoft.com/office/powerpoint/2010/main" val="73460641"/>
              </p:ext>
            </p:extLst>
          </p:nvPr>
        </p:nvGraphicFramePr>
        <p:xfrm>
          <a:off x="762000" y="965200"/>
          <a:ext cx="11468099" cy="73248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5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Scott Currie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2"/>
                        </a:rPr>
                        <a:t>http://varigence.com/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@scottcurrie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T w="12700">
                      <a:solidFill>
                        <a:srgbClr val="F0F0F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594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Andy Leonard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3"/>
                        </a:rPr>
                        <a:t>http://andyleonard.net/</a:t>
                      </a:r>
                      <a:r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@andyleonard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468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Tim Mitchell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4"/>
                        </a:rPr>
                        <a:t>http://www.timmitchell.net/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@tim_mitchell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David Stein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5"/>
                        </a:rPr>
                        <a:t>http://www.made2mentor.com/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@made2mentor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Marco Schreuder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6"/>
                        </a:rPr>
                        <a:t>http://blog.in2bi.com/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@in2bi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Cathrine Wilhelmsen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7"/>
                        </a:rPr>
                        <a:t>http://www.cathrinewilhelmsen.net/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@cathrinew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Reeves Smith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lang="en-US" dirty="0">
                          <a:hlinkClick r:id="rId8"/>
                        </a:rPr>
                        <a:t>https://reevessmith.wordpress.com/</a:t>
                      </a:r>
                      <a:r>
                        <a:rPr lang="en-US" dirty="0"/>
                        <a:t> </a:t>
                      </a: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@SQLReeves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Peter Avenant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2600"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defRPr>
                      </a:pPr>
                      <a:r>
                        <a:rPr u="sng">
                          <a:hlinkClick r:id="rId9"/>
                        </a:rPr>
                        <a:t>http://bimlscript.com/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@BimlDownunder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Meagan Longoria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  <a:hlinkClick r:id="rId10"/>
                        </a:rPr>
                        <a:t>http://datasavvy.wordpress.com/</a:t>
                      </a:r>
                      <a:endParaRPr sz="2600" dirty="0">
                        <a:solidFill>
                          <a:srgbClr val="FFFFFF"/>
                        </a:solidFill>
                        <a:effectLst>
                          <a:outerShdw blurRad="25400" dist="25400" dir="5400000" rotWithShape="0">
                            <a:srgbClr val="000000">
                              <a:alpha val="30000"/>
                            </a:srgbClr>
                          </a:outerShdw>
                        </a:effectLst>
                        <a:sym typeface="Helvetica Neue Medium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</a:t>
                      </a:r>
                      <a:r>
                        <a:rPr sz="2600" dirty="0" err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mmarie</a:t>
                      </a:r>
                      <a:endParaRPr sz="2600" dirty="0">
                        <a:solidFill>
                          <a:srgbClr val="FFFFFF"/>
                        </a:solidFill>
                        <a:effectLst>
                          <a:outerShdw blurRad="25400" dist="25400" dir="5400000" rotWithShape="0">
                            <a:srgbClr val="000000">
                              <a:alpha val="30000"/>
                            </a:srgbClr>
                          </a:outerShdw>
                        </a:effectLst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38205"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Ben </a:t>
                      </a:r>
                      <a:r>
                        <a:rPr lang="en-US" sz="2600" dirty="0" err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Weissman</a:t>
                      </a:r>
                      <a:endParaRPr sz="2600" dirty="0">
                        <a:solidFill>
                          <a:srgbClr val="FFFFFF"/>
                        </a:solidFill>
                        <a:effectLst>
                          <a:outerShdw blurRad="25400" dist="25400" dir="5400000" rotWithShape="0">
                            <a:srgbClr val="000000">
                              <a:alpha val="30000"/>
                            </a:srgbClr>
                          </a:outerShdw>
                        </a:effectLst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0F0F0"/>
                      </a:solidFill>
                      <a:miter lim="400000"/>
                    </a:lnL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  <a:hlinkClick r:id="rId11"/>
                        </a:rPr>
                        <a:t>https://www.solisyon.de/</a:t>
                      </a:r>
                      <a:r>
                        <a:rPr lang="en-US"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 </a:t>
                      </a:r>
                      <a:endParaRPr sz="2600" dirty="0">
                        <a:solidFill>
                          <a:srgbClr val="FFFFFF"/>
                        </a:solidFill>
                        <a:effectLst>
                          <a:outerShdw blurRad="25400" dist="25400" dir="5400000" rotWithShape="0">
                            <a:srgbClr val="000000">
                              <a:alpha val="30000"/>
                            </a:srgbClr>
                          </a:outerShdw>
                        </a:effectLst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@</a:t>
                      </a:r>
                      <a:r>
                        <a:rPr lang="en-US" sz="2600" dirty="0" err="1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sym typeface="Helvetica Neue Medium"/>
                        </a:rPr>
                        <a:t>bweissman</a:t>
                      </a:r>
                      <a:endParaRPr sz="2600" dirty="0">
                        <a:solidFill>
                          <a:srgbClr val="FFFFFF"/>
                        </a:solidFill>
                        <a:effectLst>
                          <a:outerShdw blurRad="25400" dist="25400" dir="5400000" rotWithShape="0">
                            <a:srgbClr val="000000">
                              <a:alpha val="30000"/>
                            </a:srgbClr>
                          </a:outerShdw>
                        </a:effectLst>
                        <a:sym typeface="Helvetica Neue Medium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F0F0F0"/>
                      </a:solidFill>
                      <a:miter lim="400000"/>
                    </a:lnR>
                    <a:lnB w="12700">
                      <a:solidFill>
                        <a:srgbClr val="F0F0F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8188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1615" y="1626049"/>
            <a:ext cx="7279108" cy="8127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 User Groups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FA8D4A4-16A2-4EF4-9C90-BD97BCC5B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02" y="2783136"/>
            <a:ext cx="4051814" cy="1284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Orange County Data Professionals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2nd Thursday of each month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6:30—8:30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Irvine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BigPASS.pass.org</a:t>
            </a:r>
            <a:endParaRPr lang="en-US" altLang="en-US" sz="316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40B29370-EDE5-4368-9952-25797CC8D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531" y="4563105"/>
            <a:ext cx="3962998" cy="1137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Malibu SQL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3rd Wednesday of each month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6:30—9:00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sqlMalibu.pass.org</a:t>
            </a:r>
            <a:endParaRPr lang="en-US" altLang="en-US" sz="2258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50396B7A-149E-4774-A9A6-C536D58E1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532" y="2783136"/>
            <a:ext cx="3629173" cy="123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Los Angeles SQL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3rd Thursday of each odd month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7:00—8:30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USC Campus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Sql.la</a:t>
            </a:r>
            <a:endParaRPr lang="en-US" altLang="en-US" sz="316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29C94D3-57D0-47BE-AE9C-387087F31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02" y="6243174"/>
            <a:ext cx="4312134" cy="9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San Diego User Groups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1st &amp; 3rd Thursday 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6:00—8:30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www.meetup.com/sdsqlug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316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9A8B820-8E99-419B-BF5F-B8C8DD782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531" y="6243175"/>
            <a:ext cx="2710395" cy="1114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Los Angeles—Korean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Every other Tuesday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8:00—9:00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 Segundo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sqlAngeles.pass.org</a:t>
            </a:r>
            <a:endParaRPr lang="en-US" altLang="en-US" sz="316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57C075DD-D13A-4570-9705-325997AFE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02" y="4607237"/>
            <a:ext cx="3629173" cy="1096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41288" tIns="41288" rIns="41288" bIns="41288" numCol="1" anchor="t" anchorCtr="0" compatLnSpc="1">
            <a:prstTxWarp prst="textNoShape">
              <a:avLst/>
            </a:prstTxWarp>
          </a:bodyPr>
          <a:lstStyle/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8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Orange County Power BI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3rd Thursday of the month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7:00—8:30 PM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Irvine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355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Meetup.com</a:t>
            </a:r>
          </a:p>
          <a:p>
            <a:pPr algn="l" defTabSz="1032175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355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855341" y="1364642"/>
            <a:ext cx="7216768" cy="81276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Support Our Sponsors</a:t>
            </a:r>
          </a:p>
        </p:txBody>
      </p:sp>
      <p:pic>
        <p:nvPicPr>
          <p:cNvPr id="2052" name="Picture 4" descr="Porto's Bakery &amp; Cafe">
            <a:extLst>
              <a:ext uri="{FF2B5EF4-FFF2-40B4-BE49-F238E27FC236}">
                <a16:creationId xmlns:a16="http://schemas.microsoft.com/office/drawing/2014/main" id="{02A1F5B3-3C2B-4DA4-8D36-9B0752A6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46" y="3701615"/>
            <a:ext cx="2915642" cy="144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SentryOne">
            <a:extLst>
              <a:ext uri="{FF2B5EF4-FFF2-40B4-BE49-F238E27FC236}">
                <a16:creationId xmlns:a16="http://schemas.microsoft.com/office/drawing/2014/main" id="{7B72C9EC-9940-436E-9BEF-E11A96FE3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56" y="2680664"/>
            <a:ext cx="3236416" cy="64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DELL EMC">
            <a:extLst>
              <a:ext uri="{FF2B5EF4-FFF2-40B4-BE49-F238E27FC236}">
                <a16:creationId xmlns:a16="http://schemas.microsoft.com/office/drawing/2014/main" id="{9A247936-4002-4533-B511-D6DE254A6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294" y="2624746"/>
            <a:ext cx="3623495" cy="64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Quest">
            <a:extLst>
              <a:ext uri="{FF2B5EF4-FFF2-40B4-BE49-F238E27FC236}">
                <a16:creationId xmlns:a16="http://schemas.microsoft.com/office/drawing/2014/main" id="{141A08E5-11EB-4134-8EC9-9054C2FAB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98" y="3949177"/>
            <a:ext cx="2288428" cy="6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 descr="COZYROC">
            <a:extLst>
              <a:ext uri="{FF2B5EF4-FFF2-40B4-BE49-F238E27FC236}">
                <a16:creationId xmlns:a16="http://schemas.microsoft.com/office/drawing/2014/main" id="{3E6260B4-7BB8-4825-A651-9A71C8948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53" y="4132697"/>
            <a:ext cx="3225663" cy="64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Ledgent Technology">
            <a:extLst>
              <a:ext uri="{FF2B5EF4-FFF2-40B4-BE49-F238E27FC236}">
                <a16:creationId xmlns:a16="http://schemas.microsoft.com/office/drawing/2014/main" id="{A474BA7F-B3C7-40E5-9C5D-2A7AFE6B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60" y="2697752"/>
            <a:ext cx="930067" cy="92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 descr="Amazon Web Services">
            <a:extLst>
              <a:ext uri="{FF2B5EF4-FFF2-40B4-BE49-F238E27FC236}">
                <a16:creationId xmlns:a16="http://schemas.microsoft.com/office/drawing/2014/main" id="{0B6D95DA-6069-4ACA-99FB-94550E05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439" y="5653974"/>
            <a:ext cx="1204248" cy="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 descr="Data Advantage Group">
            <a:extLst>
              <a:ext uri="{FF2B5EF4-FFF2-40B4-BE49-F238E27FC236}">
                <a16:creationId xmlns:a16="http://schemas.microsoft.com/office/drawing/2014/main" id="{FF12076A-CFFB-46C2-B71C-06157B4CD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12" y="5395921"/>
            <a:ext cx="2037545" cy="722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 descr="Enmotus">
            <a:extLst>
              <a:ext uri="{FF2B5EF4-FFF2-40B4-BE49-F238E27FC236}">
                <a16:creationId xmlns:a16="http://schemas.microsoft.com/office/drawing/2014/main" id="{79308176-5551-40CA-909E-583EEA91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2" y="5498963"/>
            <a:ext cx="2940730" cy="51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 descr="DesignMind">
            <a:extLst>
              <a:ext uri="{FF2B5EF4-FFF2-40B4-BE49-F238E27FC236}">
                <a16:creationId xmlns:a16="http://schemas.microsoft.com/office/drawing/2014/main" id="{376E64A7-4B7E-4B85-AC21-D15E2D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17" y="5563018"/>
            <a:ext cx="2634292" cy="62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 descr="Redgate Software">
            <a:extLst>
              <a:ext uri="{FF2B5EF4-FFF2-40B4-BE49-F238E27FC236}">
                <a16:creationId xmlns:a16="http://schemas.microsoft.com/office/drawing/2014/main" id="{1E192667-FBBB-4A4B-9C54-8A57D731A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55" y="6718713"/>
            <a:ext cx="2162986" cy="516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 descr="Melissa">
            <a:extLst>
              <a:ext uri="{FF2B5EF4-FFF2-40B4-BE49-F238E27FC236}">
                <a16:creationId xmlns:a16="http://schemas.microsoft.com/office/drawing/2014/main" id="{13DCBA90-5378-4B7B-BD60-FF2291AE4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143" y="6949427"/>
            <a:ext cx="2048297" cy="722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71" name="Picture 23" descr="Idera (GAP Sponsor)">
            <a:extLst>
              <a:ext uri="{FF2B5EF4-FFF2-40B4-BE49-F238E27FC236}">
                <a16:creationId xmlns:a16="http://schemas.microsoft.com/office/drawing/2014/main" id="{FAE8493F-2EF2-4178-B26C-A147374E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040" y="6930107"/>
            <a:ext cx="2989115" cy="31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 descr="Microsoft Corporation">
            <a:extLst>
              <a:ext uri="{FF2B5EF4-FFF2-40B4-BE49-F238E27FC236}">
                <a16:creationId xmlns:a16="http://schemas.microsoft.com/office/drawing/2014/main" id="{9A98B647-28E7-4DEC-9E49-11E1110E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291" y="1219257"/>
            <a:ext cx="2858297" cy="10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 descr="pass-logo-2016">
            <a:extLst>
              <a:ext uri="{FF2B5EF4-FFF2-40B4-BE49-F238E27FC236}">
                <a16:creationId xmlns:a16="http://schemas.microsoft.com/office/drawing/2014/main" id="{709E6B56-049B-4F3E-9099-768E1D8B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1" y="1482151"/>
            <a:ext cx="1385244" cy="51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at SQL Saturday 387?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“Somebody Got BIDS Helper in my Data Tools!” 2:30 PM Room DE 335</a:t>
            </a:r>
          </a:p>
          <a:p>
            <a:r>
              <a:t>“Building an Enterprise Data Repository with BIML” 2:30 Room 326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ctrTitle"/>
          </p:nvPr>
        </p:nvSpPr>
        <p:spPr>
          <a:xfrm>
            <a:off x="762000" y="2437894"/>
            <a:ext cx="11480800" cy="383641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dirty="0"/>
              <a:t>Thank you!</a:t>
            </a:r>
          </a:p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lang="en-US" dirty="0"/>
              <a:t>More </a:t>
            </a:r>
            <a:r>
              <a:rPr dirty="0" err="1"/>
              <a:t>Biml</a:t>
            </a:r>
            <a:r>
              <a:rPr lang="en-US" dirty="0"/>
              <a:t> @</a:t>
            </a:r>
            <a:r>
              <a:rPr dirty="0"/>
              <a:t> </a:t>
            </a:r>
            <a:r>
              <a:rPr lang="en-US" dirty="0"/>
              <a:t>Introduction to Ensemble Modeling</a:t>
            </a:r>
            <a:endParaRPr dirty="0"/>
          </a:p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dirty="0"/>
              <a:t>with </a:t>
            </a:r>
            <a:r>
              <a:rPr lang="en-US" dirty="0"/>
              <a:t>Jeff Renz &amp; Leslie Weed</a:t>
            </a:r>
            <a:r>
              <a:rPr dirty="0"/>
              <a:t> at 11:00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ubTitle" sz="quarter" idx="1"/>
          </p:nvPr>
        </p:nvSpPr>
        <p:spPr>
          <a:xfrm>
            <a:off x="2964425" y="6426706"/>
            <a:ext cx="3806146" cy="863601"/>
          </a:xfrm>
          <a:prstGeom prst="rect">
            <a:avLst/>
          </a:prstGeom>
        </p:spPr>
        <p:txBody>
          <a:bodyPr/>
          <a:lstStyle/>
          <a:p>
            <a:pPr algn="l"/>
            <a:r>
              <a:t>Bill Fellows </a:t>
            </a:r>
          </a:p>
          <a:p>
            <a:pPr algn="l"/>
            <a:r>
              <a:rPr u="sng">
                <a:hlinkClick r:id="rId2"/>
              </a:rPr>
              <a:t>bill.fellows@gmail.com</a:t>
            </a:r>
          </a:p>
        </p:txBody>
      </p:sp>
      <p:sp>
        <p:nvSpPr>
          <p:cNvPr id="225" name="Shape 225"/>
          <p:cNvSpPr/>
          <p:nvPr/>
        </p:nvSpPr>
        <p:spPr>
          <a:xfrm>
            <a:off x="6922536" y="6401306"/>
            <a:ext cx="380614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@billinkc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rPr u="sng">
                <a:hlinkClick r:id="rId3"/>
              </a:rPr>
              <a:t>http://blog.billfellows.net/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762000" y="7622309"/>
            <a:ext cx="11480800" cy="10795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(local sports team)</a:t>
            </a:r>
            <a:r>
              <a:rPr dirty="0"/>
              <a:t>!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758938"/>
            <a:ext cx="7924801" cy="594360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ctrTitle"/>
          </p:nvPr>
        </p:nvSpPr>
        <p:spPr>
          <a:xfrm>
            <a:off x="762000" y="2437894"/>
            <a:ext cx="11480800" cy="3836412"/>
          </a:xfrm>
          <a:prstGeom prst="rect">
            <a:avLst/>
          </a:prstGeom>
        </p:spPr>
        <p:txBody>
          <a:bodyPr/>
          <a:lstStyle/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dirty="0"/>
              <a:t>KC SQL Sat</a:t>
            </a:r>
          </a:p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lang="en-US" dirty="0"/>
              <a:t>September</a:t>
            </a:r>
            <a:r>
              <a:rPr dirty="0"/>
              <a:t> </a:t>
            </a:r>
            <a:r>
              <a:rPr lang="en-US" dirty="0"/>
              <a:t>24</a:t>
            </a:r>
            <a:r>
              <a:rPr dirty="0"/>
              <a:t> 201</a:t>
            </a:r>
            <a:r>
              <a:rPr lang="en-US" dirty="0"/>
              <a:t>6</a:t>
            </a:r>
            <a:endParaRPr dirty="0"/>
          </a:p>
          <a:p>
            <a:pPr defTabSz="443991">
              <a:defRPr sz="4864">
                <a:effectLst>
                  <a:outerShdw blurRad="38608" dist="19304" dir="5400000" rotWithShape="0">
                    <a:srgbClr val="000000"/>
                  </a:outerShdw>
                </a:effectLst>
              </a:defRPr>
            </a:pPr>
            <a:r>
              <a:rPr u="sng" dirty="0">
                <a:hlinkClick r:id="rId2"/>
              </a:rPr>
              <a:t>http://www.sqlsaturday.com/</a:t>
            </a:r>
            <a:r>
              <a:rPr lang="en-US" u="sng" dirty="0">
                <a:hlinkClick r:id="rId2"/>
              </a:rPr>
              <a:t>548</a:t>
            </a:r>
            <a:r>
              <a:rPr u="sng" dirty="0">
                <a:hlinkClick r:id="rId2"/>
              </a:rPr>
              <a:t>/EventHome.aspx</a:t>
            </a:r>
            <a:endParaRPr u="sng" dirty="0">
              <a:hlinkClick r:id="rId3"/>
            </a:endParaRPr>
          </a:p>
        </p:txBody>
      </p:sp>
      <p:sp>
        <p:nvSpPr>
          <p:cNvPr id="228" name="Shape 228"/>
          <p:cNvSpPr>
            <a:spLocks noGrp="1"/>
          </p:cNvSpPr>
          <p:nvPr>
            <p:ph type="subTitle" sz="quarter" idx="1"/>
          </p:nvPr>
        </p:nvSpPr>
        <p:spPr>
          <a:xfrm>
            <a:off x="2964425" y="6426706"/>
            <a:ext cx="3806146" cy="863601"/>
          </a:xfrm>
          <a:prstGeom prst="rect">
            <a:avLst/>
          </a:prstGeom>
        </p:spPr>
        <p:txBody>
          <a:bodyPr/>
          <a:lstStyle/>
          <a:p>
            <a:pPr algn="l"/>
            <a:r>
              <a:t>Bill Fellows </a:t>
            </a:r>
          </a:p>
          <a:p>
            <a:pPr algn="l"/>
            <a:r>
              <a:rPr u="sng">
                <a:hlinkClick r:id="rId4"/>
              </a:rPr>
              <a:t>bill.fellows@gmail.com</a:t>
            </a:r>
          </a:p>
        </p:txBody>
      </p:sp>
      <p:sp>
        <p:nvSpPr>
          <p:cNvPr id="229" name="Shape 229"/>
          <p:cNvSpPr/>
          <p:nvPr/>
        </p:nvSpPr>
        <p:spPr>
          <a:xfrm>
            <a:off x="6922536" y="6401306"/>
            <a:ext cx="380614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2400">
                <a:solidFill>
                  <a:srgbClr val="FFFFFF"/>
                </a:solidFill>
              </a:defRPr>
            </a:pPr>
            <a:r>
              <a:t>@billinkc</a:t>
            </a:r>
          </a:p>
          <a:p>
            <a:pPr algn="l">
              <a:defRPr sz="2400">
                <a:solidFill>
                  <a:srgbClr val="FFFFFF"/>
                </a:solidFill>
              </a:defRPr>
            </a:pPr>
            <a:r>
              <a:rPr u="sng">
                <a:hlinkClick r:id="rId5"/>
              </a:rPr>
              <a:t>http://blog.billfellows.net/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are you?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Developer</a:t>
            </a:r>
          </a:p>
          <a:p>
            <a:r>
              <a:t>Built some SSIS packages</a:t>
            </a:r>
          </a:p>
          <a:p>
            <a:r>
              <a:t>Frustrated with monotony</a:t>
            </a:r>
          </a:p>
          <a:p>
            <a:r>
              <a:t>Worn out your mouse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are you here?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Want to build packages faster</a:t>
            </a:r>
          </a:p>
          <a:p>
            <a:r>
              <a:t>Consistent approach</a:t>
            </a:r>
          </a:p>
          <a:p>
            <a:r>
              <a:t>Cost effective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Biml?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Business Intelligence Markup Language</a:t>
            </a:r>
          </a:p>
          <a:p>
            <a:r>
              <a:t>Domain Specific Language for describing business intelligence objects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81897867_1539x143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0680" t="8838" r="1944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Biml?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Shorten development time</a:t>
            </a:r>
          </a:p>
          <a:p>
            <a:r>
              <a:rPr dirty="0"/>
              <a:t>Metadata driven solutions</a:t>
            </a:r>
          </a:p>
          <a:p>
            <a:r>
              <a:rPr dirty="0"/>
              <a:t>Alternatives: .NET, </a:t>
            </a:r>
            <a:r>
              <a:rPr dirty="0" err="1"/>
              <a:t>EzAPI</a:t>
            </a:r>
            <a:r>
              <a:rPr dirty="0"/>
              <a:t>, </a:t>
            </a:r>
            <a:r>
              <a:rPr dirty="0" err="1"/>
              <a:t>BIxPress</a:t>
            </a:r>
            <a:endParaRPr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Pre-requisites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SSIS knowledge</a:t>
            </a:r>
          </a:p>
          <a:p>
            <a:pPr lvl="1"/>
            <a:r>
              <a:t>Visual Studio/BIDS/SSDT 2005/2008/2010/2012/2014/2016</a:t>
            </a:r>
          </a:p>
          <a:p>
            <a:pPr lvl="1"/>
            <a:r>
              <a:t>BIDS Helper or BimlExpress</a:t>
            </a:r>
          </a:p>
          <a:p>
            <a:r>
              <a:t>or </a:t>
            </a:r>
          </a:p>
          <a:p>
            <a:pPr lvl="1"/>
            <a:r>
              <a:t>Mist or BimlOnline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Hello World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sz="2400"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xmlns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http://schemas.varigence.com/biml.xsd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sz="2400"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&lt;</a:t>
            </a:r>
            <a:r>
              <a:rPr sz="2400"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4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SimpleBimlPackage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sz="24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ConstraintMode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sz="2400">
                <a:solidFill>
                  <a:srgbClr val="2AA198"/>
                </a:solidFill>
                <a:latin typeface="Consolas"/>
                <a:ea typeface="Consolas"/>
                <a:cs typeface="Consolas"/>
                <a:sym typeface="Consolas"/>
              </a:rPr>
              <a:t>Linear</a:t>
            </a:r>
            <a:r>
              <a:rPr sz="2400">
                <a:solidFill>
                  <a:srgbClr val="93A1A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    /&gt;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sz="2400"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Packages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 b="1">
              <a:solidFill>
                <a:srgbClr val="586E7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 defTabSz="461962">
              <a:spcBef>
                <a:spcPts val="600"/>
              </a:spcBef>
              <a:buClr>
                <a:srgbClr val="DADADA"/>
              </a:buClr>
              <a:buSzTx/>
              <a:buFont typeface="Wingdings 2"/>
              <a:buNone/>
              <a:defRPr sz="2000">
                <a:solidFill>
                  <a:srgbClr val="DADADA"/>
                </a:solidFill>
                <a:effectLst/>
                <a:latin typeface="Calisto MT"/>
                <a:ea typeface="Calisto MT"/>
                <a:cs typeface="Calisto MT"/>
                <a:sym typeface="Calisto MT"/>
              </a:defRPr>
            </a:pP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sz="2400" b="1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Biml</a:t>
            </a:r>
            <a:r>
              <a:rPr sz="2400">
                <a:solidFill>
                  <a:srgbClr val="D3368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1083</Words>
  <Application>Microsoft Office PowerPoint</Application>
  <PresentationFormat>Custom</PresentationFormat>
  <Paragraphs>224</Paragraphs>
  <Slides>30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Avenir Roman</vt:lpstr>
      <vt:lpstr>Calibri</vt:lpstr>
      <vt:lpstr>Calisto MT</vt:lpstr>
      <vt:lpstr>Consolas</vt:lpstr>
      <vt:lpstr>Helvetica Neue</vt:lpstr>
      <vt:lpstr>Helvetica Neue Medium</vt:lpstr>
      <vt:lpstr>Wingdings</vt:lpstr>
      <vt:lpstr>Wingdings 2</vt:lpstr>
      <vt:lpstr>New_Template2</vt:lpstr>
      <vt:lpstr>Getting Started with Biml</vt:lpstr>
      <vt:lpstr>Who am I?</vt:lpstr>
      <vt:lpstr>(local sports team)!</vt:lpstr>
      <vt:lpstr>Who are you?</vt:lpstr>
      <vt:lpstr>Why are you here?</vt:lpstr>
      <vt:lpstr>What is Biml?</vt:lpstr>
      <vt:lpstr>Why Biml?</vt:lpstr>
      <vt:lpstr>Pre-requisites</vt:lpstr>
      <vt:lpstr>Hello World</vt:lpstr>
      <vt:lpstr>Demo Hello world</vt:lpstr>
      <vt:lpstr>PowerPoint Presentation</vt:lpstr>
      <vt:lpstr>Basic Data Flow</vt:lpstr>
      <vt:lpstr>Demo Data Flow</vt:lpstr>
      <vt:lpstr>Real World Biml</vt:lpstr>
      <vt:lpstr> </vt:lpstr>
      <vt:lpstr>Pathing and other oddities</vt:lpstr>
      <vt:lpstr>BimlScript</vt:lpstr>
      <vt:lpstr>Beware Copy &amp; Paste (before)</vt:lpstr>
      <vt:lpstr>Beware Copy &amp; Paste (after)</vt:lpstr>
      <vt:lpstr>Includes</vt:lpstr>
      <vt:lpstr>Useful bimlscript</vt:lpstr>
      <vt:lpstr>BimlStudio/Mist only</vt:lpstr>
      <vt:lpstr>Resources</vt:lpstr>
      <vt:lpstr>More biml resources</vt:lpstr>
      <vt:lpstr>PowerPoint Presentation</vt:lpstr>
      <vt:lpstr>Local User Groups</vt:lpstr>
      <vt:lpstr>Support Our Sponsors</vt:lpstr>
      <vt:lpstr>More at SQL Saturday 387?</vt:lpstr>
      <vt:lpstr>Thank you!  More Biml @ Introduction to Ensemble Modeling with Jeff Renz &amp; Leslie Weed at 11:00</vt:lpstr>
      <vt:lpstr>KC SQL Sat September 24 2016 http://www.sqlsaturday.com/548/EventHome.aspx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Biml</dc:title>
  <cp:lastModifiedBy>William J. Fellows</cp:lastModifiedBy>
  <cp:revision>10</cp:revision>
  <dcterms:modified xsi:type="dcterms:W3CDTF">2019-04-12T23:17:34Z</dcterms:modified>
</cp:coreProperties>
</file>